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5" r:id="rId2"/>
    <p:sldId id="270" r:id="rId3"/>
    <p:sldId id="274" r:id="rId4"/>
    <p:sldId id="260" r:id="rId5"/>
    <p:sldId id="264" r:id="rId6"/>
    <p:sldId id="265" r:id="rId7"/>
    <p:sldId id="258" r:id="rId8"/>
    <p:sldId id="266" r:id="rId9"/>
    <p:sldId id="276" r:id="rId10"/>
    <p:sldId id="257" r:id="rId11"/>
    <p:sldId id="267" r:id="rId12"/>
    <p:sldId id="262" r:id="rId13"/>
    <p:sldId id="261" r:id="rId14"/>
    <p:sldId id="269" r:id="rId15"/>
    <p:sldId id="271" r:id="rId16"/>
    <p:sldId id="272" r:id="rId17"/>
    <p:sldId id="273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14"/>
    <p:restoredTop sz="94658"/>
  </p:normalViewPr>
  <p:slideViewPr>
    <p:cSldViewPr snapToGrid="0">
      <p:cViewPr varScale="1">
        <p:scale>
          <a:sx n="108" d="100"/>
          <a:sy n="108" d="100"/>
        </p:scale>
        <p:origin x="200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567D0-C797-3143-9C0D-8EEB05A9E596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91C88-0D82-BA49-B81B-2764403F7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91C88-0D82-BA49-B81B-2764403F7A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6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91C88-0D82-BA49-B81B-2764403F7A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0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91C88-0D82-BA49-B81B-2764403F7A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74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91C88-0D82-BA49-B81B-2764403F7A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17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91C88-0D82-BA49-B81B-2764403F7A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25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93067-DAF0-BEE1-3ADB-F347B532B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2539C-90F6-D01A-6DE7-483BE7B9C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9AC30-6394-2F79-B672-90E31044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056A9-0F5C-54DE-F7AB-75AD33E30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78DFC-7699-53CF-C12E-2E5F9293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C87DD-9F6D-231E-1F0E-0299DAF59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F91812-E3D1-E645-07CF-8BCD97C2E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9D76C-0660-1149-C213-75A38170B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3A5E1-2169-7B8D-5981-777330300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0119B-C40D-8860-A91F-30739B55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3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AA61D9-E1C9-4968-7772-A05161D22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7EA67-0731-EE28-8D8B-1F6F4D446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FB39-B521-CD98-980E-F408291E4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CBB61-AFE9-EECF-DB9C-D313162A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F76DE-AEEA-4A3F-C042-D84C10C36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8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62E7D-A4A6-2F8D-6B03-01D3AE853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507FE-01A3-A96F-3193-2D894A5D5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89156-97DA-354D-11CF-C4D2FB2D7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5567A-843F-8CA7-F0E4-30ABBE66C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461B9-5121-94B0-9E9B-A6CDDA84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3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CA80A-628C-DDEB-9CCB-F15A9D058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C5444-3AD5-8D8B-5635-949F41F87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219F7-FCAC-983B-ED85-4961F7A0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EB079-CD8C-F91B-FBB1-13070FC2F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99B2D-48AB-EA71-ACA2-9A6491600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8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3AAE2-4035-907B-41A7-A1721043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83295-7DDF-5A0F-B18A-1AAE369AA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A5830-2EA5-78DA-E2D1-FFA70E9A4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067BF-E18A-06DD-20C4-04710154A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12ECC4-038C-FB7D-0A6D-52A5F426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33F26-5DA4-D0A1-EA49-1CFE576A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98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5C7E9-3A3F-800C-9927-D57A6E2D4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EAC0B-1A2F-1E4B-CB81-59A1DCB39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E1274-EF14-BC48-E00A-4A14E1295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D1421C-3F24-0AF3-47E2-56C62B6E92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8BD18-338E-24A5-6B0B-698C75E4C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42606E-7D1E-1A60-621F-99BA63D80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7DCBCE-749D-3817-E883-28FF9CF5C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E6AD4C-F1D4-FEB4-3F62-DDD54EE5C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22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FAEE-4DB7-7358-108E-05DE16069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9D6B2-BB50-B050-970E-7380E41FF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A1A19-5F2F-46AD-3317-B6B1A8DA3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6F662-0E70-95F5-E914-3967CEC1D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4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5A5491-0838-677A-7EA2-943502C9D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B6CE3E-FA8F-6D9B-F9C1-C940FD96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2DA08-A33D-6D8C-0288-11EFB83E2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67E02-EA91-9673-A01D-092E14F60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3A51-57C8-51B0-F7DC-A643BD13C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8DFB8-2D3F-4942-7745-7DD0576F8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5F3FF-66C6-E4FF-AEB5-456E87878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71060-C30F-B4B5-8F0F-CD22FF004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CD066-77E6-919A-C7BC-E95FF1AA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1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2D98D-F475-61BF-3287-C3934297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A04756-8DE6-532E-A4A5-BE79E5A035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9E303-CEFB-F9CD-23F1-5A215DDE88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168C3-13A0-ED6B-E3D2-0769BBFE4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93F9C-0D2B-C9EF-273C-80EB9AAFD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735C4-6E8D-DEBD-75D7-64CBA798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92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F79823-1CEC-13F8-5E9B-6192C7E99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CA9F4-BBC7-C240-B937-0598A0A94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DF656-BE92-8E3E-6D43-51D88E12F3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61AD31-E096-0C4B-AB40-B0C6E22F45EE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1D3FE-A63D-4706-6F77-7D9A21B40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F643F-C0A1-0014-4631-EC40B05AF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A1D191-3E50-974A-9034-9FEDA7BC7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8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ACE96-3AD1-E7DB-8753-51F410DE2745}"/>
              </a:ext>
            </a:extLst>
          </p:cNvPr>
          <p:cNvSpPr txBox="1"/>
          <p:nvPr/>
        </p:nvSpPr>
        <p:spPr>
          <a:xfrm>
            <a:off x="253989" y="606086"/>
            <a:ext cx="6607193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halkboard SE" panose="03050602040202020205" pitchFamily="66" charset="77"/>
              </a:rPr>
              <a:t>Jacob’s Ladder; Your Ladder</a:t>
            </a:r>
          </a:p>
          <a:p>
            <a:pPr algn="ctr"/>
            <a:r>
              <a:rPr lang="en-US" sz="4000" dirty="0">
                <a:latin typeface="Chalkboard SE" panose="03050602040202020205" pitchFamily="66" charset="77"/>
              </a:rPr>
              <a:t>A Visual Exploration</a:t>
            </a:r>
          </a:p>
          <a:p>
            <a:pPr algn="ctr"/>
            <a:endParaRPr lang="en-US" dirty="0">
              <a:latin typeface="Chalkboard SE" panose="03050602040202020205" pitchFamily="66" charset="77"/>
            </a:endParaRPr>
          </a:p>
          <a:p>
            <a:pPr algn="ctr"/>
            <a:r>
              <a:rPr lang="en-US" sz="2400" dirty="0">
                <a:latin typeface="Chalkboard SE" panose="03050602040202020205" pitchFamily="66" charset="77"/>
              </a:rPr>
              <a:t>Sarah Gallop</a:t>
            </a:r>
          </a:p>
          <a:p>
            <a:pPr algn="ctr"/>
            <a:r>
              <a:rPr lang="en-US" sz="2400" dirty="0">
                <a:latin typeface="Chalkboard SE" panose="03050602040202020205" pitchFamily="66" charset="77"/>
              </a:rPr>
              <a:t>July 19, 2026</a:t>
            </a:r>
          </a:p>
        </p:txBody>
      </p:sp>
      <p:pic>
        <p:nvPicPr>
          <p:cNvPr id="4" name="Picture 3" descr="Jacob's Ladder Art Print">
            <a:extLst>
              <a:ext uri="{FF2B5EF4-FFF2-40B4-BE49-F238E27FC236}">
                <a16:creationId xmlns:a16="http://schemas.microsoft.com/office/drawing/2014/main" id="{683891B7-9D1A-B4DE-1F35-3E7236B94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8966" y="151809"/>
            <a:ext cx="4839045" cy="6079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1FE76F-912E-B01B-7D16-8AF5B6623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19" y="3051290"/>
            <a:ext cx="6358932" cy="31794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1902FA-9845-DB60-6B10-10748080FF3D}"/>
              </a:ext>
            </a:extLst>
          </p:cNvPr>
          <p:cNvSpPr txBox="1"/>
          <p:nvPr/>
        </p:nvSpPr>
        <p:spPr>
          <a:xfrm>
            <a:off x="1558800" y="6336859"/>
            <a:ext cx="389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halkboard SE" panose="03050602040202020205" pitchFamily="66" charset="77"/>
              </a:rPr>
              <a:t>Gibbs Sculpture Park, New Zealand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BCC412-C9EB-5A76-A2BD-610A933BDE12}"/>
              </a:ext>
            </a:extLst>
          </p:cNvPr>
          <p:cNvSpPr txBox="1"/>
          <p:nvPr/>
        </p:nvSpPr>
        <p:spPr>
          <a:xfrm>
            <a:off x="8660929" y="6336713"/>
            <a:ext cx="1972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halkboard SE" panose="03050602040202020205" pitchFamily="66" charset="77"/>
              </a:rPr>
              <a:t>Lesley Friedmann</a:t>
            </a:r>
          </a:p>
        </p:txBody>
      </p:sp>
    </p:spTree>
    <p:extLst>
      <p:ext uri="{BB962C8B-B14F-4D97-AF65-F5344CB8AC3E}">
        <p14:creationId xmlns:p14="http://schemas.microsoft.com/office/powerpoint/2010/main" val="525088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Jacob's Ladder – museleon">
            <a:extLst>
              <a:ext uri="{FF2B5EF4-FFF2-40B4-BE49-F238E27FC236}">
                <a16:creationId xmlns:a16="http://schemas.microsoft.com/office/drawing/2014/main" id="{1AD61E0A-D888-8635-A509-B0AB0F4DB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r="10556"/>
          <a:stretch>
            <a:fillRect/>
          </a:stretch>
        </p:blipFill>
        <p:spPr bwMode="auto">
          <a:xfrm>
            <a:off x="-1" y="-2"/>
            <a:ext cx="5410198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45" name="Rectangle 104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C5AED6-8BAA-8E34-E99C-E9171F6EE231}"/>
              </a:ext>
            </a:extLst>
          </p:cNvPr>
          <p:cNvSpPr txBox="1"/>
          <p:nvPr/>
        </p:nvSpPr>
        <p:spPr>
          <a:xfrm>
            <a:off x="6096000" y="546848"/>
            <a:ext cx="5247340" cy="6172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b="1" dirty="0">
                <a:latin typeface="Chalkboard SE" panose="03050602040202020205" pitchFamily="66" charset="77"/>
              </a:rPr>
              <a:t>William Blake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“Jacob’s Ladder”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1805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n-US" sz="2800" dirty="0">
              <a:latin typeface="Chalkboard SE" panose="03050602040202020205" pitchFamily="66" charset="77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The British Museum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London</a:t>
            </a:r>
          </a:p>
          <a:p>
            <a:pPr indent="-2286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Chalkboard SE" panose="03050602040202020205" pitchFamily="66" charset="77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Visionary Symbolist style, vivid watercolor, sweeping and vast spiral staircase with no structural integrity, angels going up and down in dream-like light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7908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age for Study for &quot;Jacob's Dream&quot;">
            <a:extLst>
              <a:ext uri="{FF2B5EF4-FFF2-40B4-BE49-F238E27FC236}">
                <a16:creationId xmlns:a16="http://schemas.microsoft.com/office/drawing/2014/main" id="{F8374BAB-6517-4244-3571-751A0AC9D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8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66C2CD-24F1-EE37-162A-7E98D0664610}"/>
              </a:ext>
            </a:extLst>
          </p:cNvPr>
          <p:cNvSpPr txBox="1"/>
          <p:nvPr/>
        </p:nvSpPr>
        <p:spPr>
          <a:xfrm>
            <a:off x="6096000" y="305068"/>
            <a:ext cx="4875662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Gustave Dore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“Jacob’s Dream”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1865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Walters Museum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Baltimore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pPr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Dramatic </a:t>
            </a:r>
            <a:r>
              <a:rPr lang="en-US" sz="2800" dirty="0" err="1">
                <a:latin typeface="Chalkboard SE" panose="03050602040202020205" pitchFamily="66" charset="77"/>
              </a:rPr>
              <a:t>Chiraoscuro</a:t>
            </a:r>
            <a:r>
              <a:rPr lang="en-US" sz="2800" dirty="0">
                <a:latin typeface="Chalkboard SE" panose="03050602040202020205" pitchFamily="66" charset="77"/>
              </a:rPr>
              <a:t> style (light and dark contrasts), pen and ink, radiant angels on a long stairway, divine light at top conveying spiritual majesty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996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8" name="Rectangle 615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2049FB-4AC2-52D9-EEEE-52FD87FCD82C}"/>
              </a:ext>
            </a:extLst>
          </p:cNvPr>
          <p:cNvSpPr txBox="1"/>
          <p:nvPr/>
        </p:nvSpPr>
        <p:spPr>
          <a:xfrm>
            <a:off x="5396125" y="546847"/>
            <a:ext cx="4743922" cy="6311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Chalkboard SE" panose="03050602040202020205" pitchFamily="66" charset="77"/>
              </a:rPr>
              <a:t>Helen Frankenthaler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“Jacob’s Ladder”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1957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Chalkboard SE" panose="03050602040202020205" pitchFamily="66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Museum of Modern Art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NYC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Chalkboard SE" panose="03050602040202020205" pitchFamily="66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Abstract interpretation, oil paint soaked into canvas, no clear ladder or angels</a:t>
            </a:r>
          </a:p>
        </p:txBody>
      </p:sp>
      <p:pic>
        <p:nvPicPr>
          <p:cNvPr id="6150" name="Picture 6" descr="Helen Frankenthaler. Jacob's Ladder. 1957 | MoMA">
            <a:extLst>
              <a:ext uri="{FF2B5EF4-FFF2-40B4-BE49-F238E27FC236}">
                <a16:creationId xmlns:a16="http://schemas.microsoft.com/office/drawing/2014/main" id="{E6E8ECE5-5E9E-B998-C1F1-BF3248938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4235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228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2" name="Rectangle 309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201DC-F0D5-EDEB-AB4F-D2EA534DF94D}"/>
              </a:ext>
            </a:extLst>
          </p:cNvPr>
          <p:cNvSpPr txBox="1"/>
          <p:nvPr/>
        </p:nvSpPr>
        <p:spPr>
          <a:xfrm>
            <a:off x="8701191" y="430306"/>
            <a:ext cx="3295066" cy="55552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Chalkboard SE" panose="03050602040202020205" pitchFamily="66" charset="77"/>
              </a:rPr>
              <a:t>Marc Chagall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“Jacob’s Ladder”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1973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Chalkboard SE" panose="03050602040202020205" pitchFamily="66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Private Collection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Chalkboard SE" panose="03050602040202020205" pitchFamily="66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Chalkboard SE" panose="03050602040202020205" pitchFamily="66" charset="77"/>
              </a:rPr>
              <a:t>Avant Garde style in a dark urban setting with a narrow ladder, Jacob is being lifted up by an angel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076" name="Picture 4" descr="Jacob's Ladder, 1973 - Marc Chagall - WikiArt.org">
            <a:extLst>
              <a:ext uri="{FF2B5EF4-FFF2-40B4-BE49-F238E27FC236}">
                <a16:creationId xmlns:a16="http://schemas.microsoft.com/office/drawing/2014/main" id="{021B37CD-F285-8B07-D8D7-3AC80C2A5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47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679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FCA0BFF-1662-92CE-078D-36E31D4C7DD6}"/>
              </a:ext>
            </a:extLst>
          </p:cNvPr>
          <p:cNvSpPr txBox="1"/>
          <p:nvPr/>
        </p:nvSpPr>
        <p:spPr>
          <a:xfrm>
            <a:off x="7204041" y="89624"/>
            <a:ext cx="486391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Jack Maxwell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“Jacob’s Dream”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2006</a:t>
            </a:r>
          </a:p>
          <a:p>
            <a:endParaRPr lang="en-US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Abilene Christian University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Texas</a:t>
            </a:r>
          </a:p>
          <a:p>
            <a:endParaRPr lang="en-US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Bronze Sculpture, four 8-foot-tall angels ascending and descending a ladder reaching to heaven, surrounded by limestone “ruins” inscribed with the  scripture from Genesis and John, and a baptismal pool with a stone fountain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57176C-E70B-2CBF-C57D-808B88969DBE}"/>
              </a:ext>
            </a:extLst>
          </p:cNvPr>
          <p:cNvSpPr txBox="1"/>
          <p:nvPr/>
        </p:nvSpPr>
        <p:spPr>
          <a:xfrm>
            <a:off x="5209953" y="31791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Jacob's Dream Sculpture - All You SHOULD Know Before Going 2026 ...">
            <a:extLst>
              <a:ext uri="{FF2B5EF4-FFF2-40B4-BE49-F238E27FC236}">
                <a16:creationId xmlns:a16="http://schemas.microsoft.com/office/drawing/2014/main" id="{47C0575C-3A22-2A3C-09E5-42EF9DA86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84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acob's Ladder - All You SHOULD Know Before Going 2026 (with Reviews)">
            <a:extLst>
              <a:ext uri="{FF2B5EF4-FFF2-40B4-BE49-F238E27FC236}">
                <a16:creationId xmlns:a16="http://schemas.microsoft.com/office/drawing/2014/main" id="{1840113E-4BE4-120A-FF72-A15AE9DC4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870B2D-0EDD-D8C4-EAB0-AB1CF3BE7C6A}"/>
              </a:ext>
            </a:extLst>
          </p:cNvPr>
          <p:cNvSpPr txBox="1"/>
          <p:nvPr/>
        </p:nvSpPr>
        <p:spPr>
          <a:xfrm>
            <a:off x="7440858" y="475428"/>
            <a:ext cx="38190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Jacob’s Ladder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Jamestown, St Helena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Built in 1829 on this remote volcanic island, one of the longest and steepest staircases in the world, 699 steps on a near-vertical rock face connecting two communities — where Napoleon was exiled and died!</a:t>
            </a:r>
          </a:p>
        </p:txBody>
      </p:sp>
    </p:spTree>
    <p:extLst>
      <p:ext uri="{BB962C8B-B14F-4D97-AF65-F5344CB8AC3E}">
        <p14:creationId xmlns:p14="http://schemas.microsoft.com/office/powerpoint/2010/main" val="2042399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acob's Ladder: A first known ascent on Mt. Prophet - Mount Baker Experience">
            <a:extLst>
              <a:ext uri="{FF2B5EF4-FFF2-40B4-BE49-F238E27FC236}">
                <a16:creationId xmlns:a16="http://schemas.microsoft.com/office/drawing/2014/main" id="{2273DC3F-DB0E-2D3B-0020-BD3E5C2D8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92288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12CF3A-D060-0E12-D4CD-EAEBC53D70C7}"/>
              </a:ext>
            </a:extLst>
          </p:cNvPr>
          <p:cNvSpPr txBox="1"/>
          <p:nvPr/>
        </p:nvSpPr>
        <p:spPr>
          <a:xfrm>
            <a:off x="5861265" y="1012954"/>
            <a:ext cx="51753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Jacob’s Ladder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Mt. Prophet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North Cascades National Park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Washington State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A knife edge ascent up a narrow rib of rock up to the remote summit of Mt. Prophet at 7,640 feet. “Because of its steep location, climbers rarely visit”</a:t>
            </a:r>
          </a:p>
        </p:txBody>
      </p:sp>
    </p:spTree>
    <p:extLst>
      <p:ext uri="{BB962C8B-B14F-4D97-AF65-F5344CB8AC3E}">
        <p14:creationId xmlns:p14="http://schemas.microsoft.com/office/powerpoint/2010/main" val="874495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imbing Jacob's Ladder, Table Mountain, South Africa">
            <a:extLst>
              <a:ext uri="{FF2B5EF4-FFF2-40B4-BE49-F238E27FC236}">
                <a16:creationId xmlns:a16="http://schemas.microsoft.com/office/drawing/2014/main" id="{42C216EB-A5ED-9523-1A4F-8F18A80A8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978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41BC94-C5B4-BAA8-BA82-E8FBAB7027A5}"/>
              </a:ext>
            </a:extLst>
          </p:cNvPr>
          <p:cNvSpPr txBox="1"/>
          <p:nvPr/>
        </p:nvSpPr>
        <p:spPr>
          <a:xfrm>
            <a:off x="8324603" y="1258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EDFB74-9AB2-4DFF-76CE-C2420330216B}"/>
              </a:ext>
            </a:extLst>
          </p:cNvPr>
          <p:cNvSpPr txBox="1"/>
          <p:nvPr/>
        </p:nvSpPr>
        <p:spPr>
          <a:xfrm>
            <a:off x="5640407" y="1027951"/>
            <a:ext cx="56726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Jacob’s Ladder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Table Mountain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Cape Town, South Africa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A legendary, world-class rock-climbing route renowned for its incredible exposure and stunning Atlantic views. Accessing the climb requires navigating the mountain's steep, rugged terrain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77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8895A-E347-BE68-4BA2-03734ABFF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1" y="0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93F6CF-6A8E-B0C0-91D6-78F62DF9D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DA5A65-7E22-0DB5-A00D-130E619B73DB}"/>
              </a:ext>
            </a:extLst>
          </p:cNvPr>
          <p:cNvSpPr txBox="1"/>
          <p:nvPr/>
        </p:nvSpPr>
        <p:spPr>
          <a:xfrm>
            <a:off x="5238750" y="86916"/>
            <a:ext cx="17145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halkboard SE" panose="03050602040202020205" pitchFamily="66" charset="77"/>
              </a:rPr>
              <a:t>I like the idea of the Milky Way</a:t>
            </a:r>
          </a:p>
          <a:p>
            <a:pPr algn="ctr"/>
            <a:r>
              <a:rPr lang="en-US" sz="3200" dirty="0">
                <a:latin typeface="Chalkboard SE" panose="03050602040202020205" pitchFamily="66" charset="77"/>
              </a:rPr>
              <a:t>being my ladder.</a:t>
            </a:r>
          </a:p>
          <a:p>
            <a:pPr algn="ctr"/>
            <a:endParaRPr lang="en-US" dirty="0">
              <a:latin typeface="Chalkboard SE" panose="03050602040202020205" pitchFamily="66" charset="77"/>
            </a:endParaRPr>
          </a:p>
          <a:p>
            <a:pPr algn="ctr"/>
            <a:r>
              <a:rPr lang="en-US" sz="3200" dirty="0">
                <a:latin typeface="Chalkboard SE" panose="03050602040202020205" pitchFamily="66" charset="77"/>
              </a:rPr>
              <a:t>So infinite and strong!</a:t>
            </a:r>
          </a:p>
        </p:txBody>
      </p:sp>
    </p:spTree>
    <p:extLst>
      <p:ext uri="{BB962C8B-B14F-4D97-AF65-F5344CB8AC3E}">
        <p14:creationId xmlns:p14="http://schemas.microsoft.com/office/powerpoint/2010/main" val="267433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4118CD-1E29-F538-AAA8-16E87CAD81BD}"/>
              </a:ext>
            </a:extLst>
          </p:cNvPr>
          <p:cNvSpPr txBox="1"/>
          <p:nvPr/>
        </p:nvSpPr>
        <p:spPr>
          <a:xfrm>
            <a:off x="446566" y="127590"/>
            <a:ext cx="11068494" cy="6602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Chalkboard SE" panose="03050602040202020205" pitchFamily="66" charset="77"/>
              </a:rPr>
              <a:t>Old Testament</a:t>
            </a:r>
          </a:p>
          <a:p>
            <a:r>
              <a:rPr lang="en-US" sz="2600" dirty="0">
                <a:latin typeface="Chalkboard SE" panose="03050602040202020205" pitchFamily="66" charset="77"/>
              </a:rPr>
              <a:t>Genesis 28:11-13</a:t>
            </a:r>
          </a:p>
          <a:p>
            <a:r>
              <a:rPr lang="en-US" sz="2600" dirty="0">
                <a:latin typeface="Chalkboard SE" panose="03050602040202020205" pitchFamily="66" charset="77"/>
              </a:rPr>
              <a:t>Taking one of the stones of the place, Jacob put it under his head and lay down in that place. </a:t>
            </a:r>
            <a:r>
              <a:rPr lang="en-US" sz="2600" b="1" dirty="0">
                <a:latin typeface="Chalkboard SE" panose="03050602040202020205" pitchFamily="66" charset="77"/>
              </a:rPr>
              <a:t>And he dreamed that there was a ladder set up on the earth, the top of it reaching to heaven; and the angels of God were ascending and descending on it.</a:t>
            </a:r>
            <a:r>
              <a:rPr lang="en-US" sz="2600" dirty="0">
                <a:latin typeface="Chalkboard SE" panose="03050602040202020205" pitchFamily="66" charset="77"/>
              </a:rPr>
              <a:t> And the </a:t>
            </a:r>
            <a:r>
              <a:rPr lang="en-US" sz="2600" cap="small" dirty="0">
                <a:latin typeface="Chalkboard SE" panose="03050602040202020205" pitchFamily="66" charset="77"/>
              </a:rPr>
              <a:t>Lord</a:t>
            </a:r>
            <a:r>
              <a:rPr lang="en-US" sz="2600" dirty="0">
                <a:latin typeface="Chalkboard SE" panose="03050602040202020205" pitchFamily="66" charset="77"/>
              </a:rPr>
              <a:t> stood beside him and said, “I am the </a:t>
            </a:r>
            <a:r>
              <a:rPr lang="en-US" sz="2600" cap="small" dirty="0">
                <a:latin typeface="Chalkboard SE" panose="03050602040202020205" pitchFamily="66" charset="77"/>
              </a:rPr>
              <a:t>Lord”.</a:t>
            </a:r>
            <a:endParaRPr lang="en-US" sz="2600" dirty="0">
              <a:latin typeface="Chalkboard SE" panose="03050602040202020205" pitchFamily="66" charset="77"/>
            </a:endParaRPr>
          </a:p>
          <a:p>
            <a:endParaRPr lang="en-US" dirty="0">
              <a:latin typeface="Chalkboard SE" panose="03050602040202020205" pitchFamily="66" charset="77"/>
            </a:endParaRPr>
          </a:p>
          <a:p>
            <a:r>
              <a:rPr lang="en-US" sz="2600" dirty="0">
                <a:latin typeface="Chalkboard SE" panose="03050602040202020205" pitchFamily="66" charset="77"/>
              </a:rPr>
              <a:t>New Testament</a:t>
            </a:r>
          </a:p>
          <a:p>
            <a:r>
              <a:rPr lang="en-US" sz="2600" dirty="0">
                <a:latin typeface="Chalkboard SE" panose="03050602040202020205" pitchFamily="66" charset="77"/>
              </a:rPr>
              <a:t>John 1:51</a:t>
            </a:r>
          </a:p>
          <a:p>
            <a:r>
              <a:rPr lang="en-US" sz="2600" dirty="0">
                <a:latin typeface="Chalkboard SE" panose="03050602040202020205" pitchFamily="66" charset="77"/>
              </a:rPr>
              <a:t>And Jesus said to him, </a:t>
            </a:r>
            <a:r>
              <a:rPr lang="en-US" sz="2600" b="1" dirty="0">
                <a:latin typeface="Chalkboard SE" panose="03050602040202020205" pitchFamily="66" charset="77"/>
              </a:rPr>
              <a:t>”Very truly, I tell you,</a:t>
            </a:r>
            <a:r>
              <a:rPr lang="en-US" sz="2600" b="1" baseline="30000" dirty="0">
                <a:latin typeface="Chalkboard SE" panose="03050602040202020205" pitchFamily="66" charset="77"/>
              </a:rPr>
              <a:t> </a:t>
            </a:r>
            <a:r>
              <a:rPr lang="en-US" sz="2600" b="1" dirty="0">
                <a:latin typeface="Chalkboard SE" panose="03050602040202020205" pitchFamily="66" charset="77"/>
              </a:rPr>
              <a:t>you will see heaven opened and the angels of God ascending and descending upon the Son of Man.”</a:t>
            </a:r>
          </a:p>
          <a:p>
            <a:endParaRPr lang="en-US" b="1" dirty="0">
              <a:latin typeface="Chalkboard SE" panose="03050602040202020205" pitchFamily="66" charset="77"/>
            </a:endParaRPr>
          </a:p>
          <a:p>
            <a:r>
              <a:rPr lang="en-US" sz="2600" dirty="0">
                <a:latin typeface="Chalkboard SE" panose="03050602040202020205" pitchFamily="66" charset="77"/>
              </a:rPr>
              <a:t>John 14:6</a:t>
            </a:r>
          </a:p>
          <a:p>
            <a:r>
              <a:rPr lang="en-US" sz="2600" dirty="0">
                <a:latin typeface="Chalkboard SE" panose="03050602040202020205" pitchFamily="66" charset="77"/>
              </a:rPr>
              <a:t>Jesus said to him, </a:t>
            </a:r>
            <a:r>
              <a:rPr lang="en-US" sz="2600" b="1" dirty="0">
                <a:latin typeface="Chalkboard SE" panose="03050602040202020205" pitchFamily="66" charset="77"/>
              </a:rPr>
              <a:t>“I am the way and the truth and the life. No one comes to the Father except through me.”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0096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9EAF94-A308-5548-25E4-216AD94135E4}"/>
              </a:ext>
            </a:extLst>
          </p:cNvPr>
          <p:cNvSpPr txBox="1"/>
          <p:nvPr/>
        </p:nvSpPr>
        <p:spPr>
          <a:xfrm>
            <a:off x="1509823" y="14353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JACOB'S LADDER, MT. WASHINGTON RAILWAY, WHITE MOUNTAINS Postcard | eBay">
            <a:extLst>
              <a:ext uri="{FF2B5EF4-FFF2-40B4-BE49-F238E27FC236}">
                <a16:creationId xmlns:a16="http://schemas.microsoft.com/office/drawing/2014/main" id="{21D529E3-A460-EA78-3BCF-F6F73C58E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39" y="198283"/>
            <a:ext cx="5460825" cy="34509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FF4E5E-8BE3-00F3-1AFF-C0D545163158}"/>
              </a:ext>
            </a:extLst>
          </p:cNvPr>
          <p:cNvSpPr txBox="1"/>
          <p:nvPr/>
        </p:nvSpPr>
        <p:spPr>
          <a:xfrm>
            <a:off x="444257" y="3944318"/>
            <a:ext cx="507898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Jacob’s Ladder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Cog Railway, Mt. Washington</a:t>
            </a:r>
          </a:p>
          <a:p>
            <a:endParaRPr lang="en-US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The steepest railroad trestle in the world at a 37.41% grade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808439-AA8C-587C-656C-5D1C0C156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111" y="543983"/>
            <a:ext cx="2974497" cy="23435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700645-EB57-5FED-6475-3CD1AF2395A8}"/>
              </a:ext>
            </a:extLst>
          </p:cNvPr>
          <p:cNvSpPr txBox="1"/>
          <p:nvPr/>
        </p:nvSpPr>
        <p:spPr>
          <a:xfrm>
            <a:off x="6322605" y="3159588"/>
            <a:ext cx="563603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Jacob’s Pillow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Becket, MA</a:t>
            </a:r>
          </a:p>
          <a:p>
            <a:endParaRPr lang="en-US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A stop on the Underground Railroad in the 1800s, now a National Historic Landmark, home to America’s longest-running international dance festival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2C4B52-ABB8-D02A-CAAA-084E84EED3A3}"/>
              </a:ext>
            </a:extLst>
          </p:cNvPr>
          <p:cNvSpPr txBox="1"/>
          <p:nvPr/>
        </p:nvSpPr>
        <p:spPr>
          <a:xfrm>
            <a:off x="4061637" y="46676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 descr="JACOB'S PILLOW - Updated July 2026 - 124 Photos &amp; 26 Reviews - 358 George Carter Rd, Becket, Massachusetts - Performing Arts - Phone Number - Yelp">
            <a:extLst>
              <a:ext uri="{FF2B5EF4-FFF2-40B4-BE49-F238E27FC236}">
                <a16:creationId xmlns:a16="http://schemas.microsoft.com/office/drawing/2014/main" id="{3BA721BB-C961-B257-8C0D-7A4BB7A5F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9281" y="543982"/>
            <a:ext cx="2343543" cy="234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73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18E36A-260C-3F34-EF09-D66F9812B17C}"/>
              </a:ext>
            </a:extLst>
          </p:cNvPr>
          <p:cNvSpPr txBox="1"/>
          <p:nvPr/>
        </p:nvSpPr>
        <p:spPr>
          <a:xfrm>
            <a:off x="10133013" y="74428"/>
            <a:ext cx="2136959" cy="685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b="1" dirty="0">
                <a:latin typeface="Chalkboard SE" panose="03050602040202020205" pitchFamily="66" charset="77"/>
              </a:rPr>
              <a:t>Raphael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“Jacob’s Dream at Bethel”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1518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dirty="0">
              <a:latin typeface="Chalkboard SE" panose="03050602040202020205" pitchFamily="66" charset="77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Apostolic Palace, Vatican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dirty="0">
              <a:latin typeface="Chalkboard SE" panose="03050602040202020205" pitchFamily="66" charset="77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Italian High Renaissance Classicism style, angels up and down grand stairs, God in gold light</a:t>
            </a:r>
          </a:p>
        </p:txBody>
      </p:sp>
      <p:pic>
        <p:nvPicPr>
          <p:cNvPr id="5124" name="Picture 4" descr="Jacob's Dream at Bethel by Raphael - World History Encyclopedia">
            <a:extLst>
              <a:ext uri="{FF2B5EF4-FFF2-40B4-BE49-F238E27FC236}">
                <a16:creationId xmlns:a16="http://schemas.microsoft.com/office/drawing/2014/main" id="{66759747-CB87-6E0A-680C-3474FC93B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33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887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vasarijacobsdream">
            <a:extLst>
              <a:ext uri="{FF2B5EF4-FFF2-40B4-BE49-F238E27FC236}">
                <a16:creationId xmlns:a16="http://schemas.microsoft.com/office/drawing/2014/main" id="{E4FB2496-1455-39DE-0F04-83D358678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/>
          <a:stretch>
            <a:fillRect/>
          </a:stretch>
        </p:blipFill>
        <p:spPr bwMode="auto">
          <a:xfrm>
            <a:off x="1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472837-7243-A3DA-2A42-CC71BDE19BB7}"/>
              </a:ext>
            </a:extLst>
          </p:cNvPr>
          <p:cNvSpPr txBox="1"/>
          <p:nvPr/>
        </p:nvSpPr>
        <p:spPr>
          <a:xfrm>
            <a:off x="7481276" y="851647"/>
            <a:ext cx="4140110" cy="5369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>
              <a:spcAft>
                <a:spcPts val="600"/>
              </a:spcAft>
            </a:pPr>
            <a:r>
              <a:rPr lang="en-US" sz="11200" b="1" dirty="0">
                <a:latin typeface="Chalkboard SE" panose="03050602040202020205" pitchFamily="66" charset="77"/>
              </a:rPr>
              <a:t>Giorgio Vasari</a:t>
            </a:r>
          </a:p>
          <a:p>
            <a:pPr>
              <a:spcAft>
                <a:spcPts val="600"/>
              </a:spcAft>
            </a:pPr>
            <a:r>
              <a:rPr lang="en-US" sz="11200" dirty="0">
                <a:latin typeface="Chalkboard SE" panose="03050602040202020205" pitchFamily="66" charset="77"/>
              </a:rPr>
              <a:t>“Jacob’s Dream”</a:t>
            </a:r>
          </a:p>
          <a:p>
            <a:pPr>
              <a:spcAft>
                <a:spcPts val="600"/>
              </a:spcAft>
            </a:pPr>
            <a:r>
              <a:rPr lang="en-US" sz="11200" dirty="0">
                <a:latin typeface="Chalkboard SE" panose="03050602040202020205" pitchFamily="66" charset="77"/>
              </a:rPr>
              <a:t>1558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1200" dirty="0">
              <a:latin typeface="Chalkboard SE" panose="03050602040202020205" pitchFamily="66" charset="77"/>
            </a:endParaRPr>
          </a:p>
          <a:p>
            <a:pPr>
              <a:spcAft>
                <a:spcPts val="600"/>
              </a:spcAft>
            </a:pPr>
            <a:r>
              <a:rPr lang="en-US" sz="11200" dirty="0">
                <a:latin typeface="Chalkboard SE" panose="03050602040202020205" pitchFamily="66" charset="77"/>
              </a:rPr>
              <a:t>Walters Art Museum, Baltimore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200" dirty="0">
              <a:latin typeface="Chalkboard SE" panose="03050602040202020205" pitchFamily="66" charset="77"/>
            </a:endParaRPr>
          </a:p>
          <a:p>
            <a:pPr>
              <a:spcAft>
                <a:spcPts val="600"/>
              </a:spcAft>
            </a:pPr>
            <a:r>
              <a:rPr lang="en-US" sz="11200" dirty="0">
                <a:latin typeface="Chalkboard SE" panose="03050602040202020205" pitchFamily="66" charset="77"/>
              </a:rPr>
              <a:t>Italian High Renaissance Mannerism style, angels going up and down a double staircase, God on a cloud holding children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200" dirty="0">
              <a:latin typeface="Chalkboard SE" panose="03050602040202020205" pitchFamily="66" charset="77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6319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9249AB-C9C1-3D47-C8C9-CD3E167B88EE}"/>
              </a:ext>
            </a:extLst>
          </p:cNvPr>
          <p:cNvSpPr txBox="1"/>
          <p:nvPr/>
        </p:nvSpPr>
        <p:spPr>
          <a:xfrm>
            <a:off x="9215252" y="357759"/>
            <a:ext cx="2870422" cy="650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b="1" dirty="0">
                <a:latin typeface="Chalkboard SE" panose="03050602040202020205" pitchFamily="66" charset="77"/>
              </a:rPr>
              <a:t>Jose de Ribera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“Jacob’s Dream”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1639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n-US" sz="2800" dirty="0">
              <a:latin typeface="Chalkboard SE" panose="03050602040202020205" pitchFamily="66" charset="77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Museo del Prado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Madrid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n-US" sz="2800" dirty="0">
              <a:latin typeface="Chalkboard SE" panose="03050602040202020205" pitchFamily="66" charset="77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Spanish Baroque Naturalism style, no angels or ladder, a raw, human depiction with subtle light as the ladder - just a hint of divine presence</a:t>
            </a:r>
          </a:p>
          <a:p>
            <a:endParaRPr lang="en-US" dirty="0"/>
          </a:p>
        </p:txBody>
      </p:sp>
      <p:pic>
        <p:nvPicPr>
          <p:cNvPr id="4" name="Picture 3" descr="El_sueño_de_Jacob,_por_José_de_Ribera.jpg (2952×2223)">
            <a:extLst>
              <a:ext uri="{FF2B5EF4-FFF2-40B4-BE49-F238E27FC236}">
                <a16:creationId xmlns:a16="http://schemas.microsoft.com/office/drawing/2014/main" id="{9343088E-83CC-89DC-F613-125AF10F0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09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96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tint">
            <a:extLst>
              <a:ext uri="{FF2B5EF4-FFF2-40B4-BE49-F238E27FC236}">
                <a16:creationId xmlns:a16="http://schemas.microsoft.com/office/drawing/2014/main" id="{D380959B-464C-9ED8-C9EB-AB6FC997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5448" y="8300"/>
            <a:ext cx="10966551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17" name="Rectangle 4116">
            <a:extLst>
              <a:ext uri="{FF2B5EF4-FFF2-40B4-BE49-F238E27FC236}">
                <a16:creationId xmlns:a16="http://schemas.microsoft.com/office/drawing/2014/main" id="{06B83858-ED7D-57B6-6CAA-83168807C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5" cy="6858000"/>
          </a:xfrm>
          <a:prstGeom prst="rect">
            <a:avLst/>
          </a:prstGeom>
          <a:ln>
            <a:noFill/>
          </a:ln>
          <a:effectLst>
            <a:outerShdw blurRad="317500" dist="127000" dir="2400000" sx="95000" sy="95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9" name="Rectangle 4118">
            <a:extLst>
              <a:ext uri="{FF2B5EF4-FFF2-40B4-BE49-F238E27FC236}">
                <a16:creationId xmlns:a16="http://schemas.microsoft.com/office/drawing/2014/main" id="{FF97FFD4-A8B9-3D4D-1623-7BE467E4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90500" dist="139700" dir="300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Rembrandt Etchings">
            <a:extLst>
              <a:ext uri="{FF2B5EF4-FFF2-40B4-BE49-F238E27FC236}">
                <a16:creationId xmlns:a16="http://schemas.microsoft.com/office/drawing/2014/main" id="{2148CF3A-3E48-6071-13A5-66BF7F5E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2086"/>
          <a:stretch>
            <a:fillRect/>
          </a:stretch>
        </p:blipFill>
        <p:spPr bwMode="auto">
          <a:xfrm>
            <a:off x="0" y="0"/>
            <a:ext cx="4986522" cy="684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09F5D6-92A5-4103-4BC3-DED173D156C7}"/>
              </a:ext>
            </a:extLst>
          </p:cNvPr>
          <p:cNvSpPr txBox="1"/>
          <p:nvPr/>
        </p:nvSpPr>
        <p:spPr>
          <a:xfrm>
            <a:off x="6106390" y="202019"/>
            <a:ext cx="4770717" cy="6647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latin typeface="Chalkboard SE" panose="03050602040202020205" pitchFamily="66" charset="77"/>
              </a:rPr>
              <a:t>Rembrandt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“Jacob’s Ladder”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1655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>
              <a:latin typeface="Chalkboard SE" panose="03050602040202020205" pitchFamily="66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Metropolitan Museum of Art NYC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>
              <a:latin typeface="Chalkboard SE" panose="03050602040202020205" pitchFamily="66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Dutch Golden Age ink style, miniature etching with angels on a narrow ladder, atmospheric depiction of darkness at the bottom, light at the top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129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593C2F-1806-571E-9008-7E685B590F1C}"/>
              </a:ext>
            </a:extLst>
          </p:cNvPr>
          <p:cNvSpPr txBox="1"/>
          <p:nvPr/>
        </p:nvSpPr>
        <p:spPr>
          <a:xfrm>
            <a:off x="6396039" y="720566"/>
            <a:ext cx="4922874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err="1">
                <a:latin typeface="Chalkboard SE" panose="03050602040202020205" pitchFamily="66" charset="77"/>
              </a:rPr>
              <a:t>Arent</a:t>
            </a:r>
            <a:r>
              <a:rPr lang="en-US" sz="2800" b="1" dirty="0">
                <a:latin typeface="Chalkboard SE" panose="03050602040202020205" pitchFamily="66" charset="77"/>
              </a:rPr>
              <a:t> de Gelder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Jacob’s Dream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1720</a:t>
            </a:r>
          </a:p>
          <a:p>
            <a:pPr>
              <a:spcAft>
                <a:spcPts val="600"/>
              </a:spcAft>
            </a:pPr>
            <a:endParaRPr lang="en-US" dirty="0">
              <a:latin typeface="Chalkboard SE" panose="03050602040202020205" pitchFamily="66" charset="77"/>
            </a:endParaRPr>
          </a:p>
          <a:p>
            <a:pPr>
              <a:spcAft>
                <a:spcPts val="600"/>
              </a:spcAft>
            </a:pPr>
            <a:r>
              <a:rPr lang="en-US" sz="2800" dirty="0" err="1">
                <a:latin typeface="Chalkboard SE" panose="03050602040202020205" pitchFamily="66" charset="77"/>
              </a:rPr>
              <a:t>Dulwitch</a:t>
            </a:r>
            <a:r>
              <a:rPr lang="en-US" sz="2800" dirty="0">
                <a:latin typeface="Chalkboard SE" panose="03050602040202020205" pitchFamily="66" charset="77"/>
              </a:rPr>
              <a:t> Picture Gallery London</a:t>
            </a:r>
          </a:p>
          <a:p>
            <a:pPr>
              <a:spcAft>
                <a:spcPts val="600"/>
              </a:spcAft>
            </a:pPr>
            <a:endParaRPr lang="en-US" dirty="0">
              <a:latin typeface="Chalkboard SE" panose="03050602040202020205" pitchFamily="66" charset="77"/>
            </a:endParaRPr>
          </a:p>
          <a:p>
            <a:pPr>
              <a:spcAft>
                <a:spcPts val="600"/>
              </a:spcAft>
            </a:pPr>
            <a:r>
              <a:rPr lang="en-US" sz="2800" dirty="0">
                <a:latin typeface="Chalkboard SE" panose="03050602040202020205" pitchFamily="66" charset="77"/>
              </a:rPr>
              <a:t>Late Rembrandt Expressive style, no physical ladder, two angels hovering in a beam of divine light breaking through the dark sky</a:t>
            </a:r>
          </a:p>
        </p:txBody>
      </p:sp>
      <p:pic>
        <p:nvPicPr>
          <p:cNvPr id="11270" name="Picture 6" descr="Jacob's Dream">
            <a:extLst>
              <a:ext uri="{FF2B5EF4-FFF2-40B4-BE49-F238E27FC236}">
                <a16:creationId xmlns:a16="http://schemas.microsoft.com/office/drawing/2014/main" id="{86613930-8528-1FE9-E606-E366156C5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959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993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e:Songe de Jacob, Solimena (2).jpg">
            <a:extLst>
              <a:ext uri="{FF2B5EF4-FFF2-40B4-BE49-F238E27FC236}">
                <a16:creationId xmlns:a16="http://schemas.microsoft.com/office/drawing/2014/main" id="{39871588-45BF-197B-87BB-38C9A2B5A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75"/>
            <a:ext cx="5298539" cy="68669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7BB7F4-3316-4461-353E-E8DFB64C9A09}"/>
              </a:ext>
            </a:extLst>
          </p:cNvPr>
          <p:cNvSpPr txBox="1"/>
          <p:nvPr/>
        </p:nvSpPr>
        <p:spPr>
          <a:xfrm>
            <a:off x="6096000" y="419641"/>
            <a:ext cx="511564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halkboard SE" panose="03050602040202020205" pitchFamily="66" charset="77"/>
              </a:rPr>
              <a:t>Francesco </a:t>
            </a:r>
            <a:r>
              <a:rPr lang="en-US" sz="2800" b="1" dirty="0" err="1">
                <a:latin typeface="Chalkboard SE" panose="03050602040202020205" pitchFamily="66" charset="77"/>
              </a:rPr>
              <a:t>Solimena</a:t>
            </a:r>
            <a:endParaRPr lang="en-US" sz="2800" b="1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“Jacob’s Ladder”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1730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r>
              <a:rPr lang="en-US" sz="2800" dirty="0" err="1">
                <a:latin typeface="Chalkboard SE" panose="03050602040202020205" pitchFamily="66" charset="77"/>
              </a:rPr>
              <a:t>Musée</a:t>
            </a:r>
            <a:r>
              <a:rPr lang="en-US" sz="2800" dirty="0">
                <a:latin typeface="Chalkboard SE" panose="03050602040202020205" pitchFamily="66" charset="77"/>
              </a:rPr>
              <a:t> Thomas-Henry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Cherbourg, France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Italian Baroque </a:t>
            </a:r>
            <a:r>
              <a:rPr lang="en-US" sz="2800" dirty="0" err="1">
                <a:latin typeface="Chalkboard SE" panose="03050602040202020205" pitchFamily="66" charset="77"/>
              </a:rPr>
              <a:t>Chiraoscuro</a:t>
            </a:r>
            <a:r>
              <a:rPr lang="en-US" sz="2800" dirty="0">
                <a:latin typeface="Chalkboard SE" panose="03050602040202020205" pitchFamily="66" charset="77"/>
              </a:rPr>
              <a:t> style (light and dark contrasts), a glowing path of light in the clouds, bright angels fill the sky as they travel up and down the staircase</a:t>
            </a:r>
          </a:p>
          <a:p>
            <a:endParaRPr lang="en-US" sz="2800" dirty="0">
              <a:latin typeface="Chalkboard SE" panose="03050602040202020205" pitchFamily="66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843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50123</TotalTime>
  <Words>753</Words>
  <Application>Microsoft Macintosh PowerPoint</Application>
  <PresentationFormat>Widescreen</PresentationFormat>
  <Paragraphs>132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Chalkboard SE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Eusden Gallop</dc:creator>
  <cp:lastModifiedBy>Sarah Eusden Gallop</cp:lastModifiedBy>
  <cp:revision>29</cp:revision>
  <cp:lastPrinted>2026-07-19T21:52:11Z</cp:lastPrinted>
  <dcterms:created xsi:type="dcterms:W3CDTF">2026-06-13T11:55:04Z</dcterms:created>
  <dcterms:modified xsi:type="dcterms:W3CDTF">2026-07-21T12:46:46Z</dcterms:modified>
</cp:coreProperties>
</file>